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2" r:id="rId6"/>
    <p:sldId id="267" r:id="rId7"/>
    <p:sldId id="261" r:id="rId8"/>
    <p:sldId id="260" r:id="rId9"/>
    <p:sldId id="264" r:id="rId10"/>
    <p:sldId id="265" r:id="rId11"/>
  </p:sldIdLst>
  <p:sldSz cx="14630400" cy="8229600"/>
  <p:notesSz cx="8229600" cy="14630400"/>
  <p:embeddedFontLst>
    <p:embeddedFont>
      <p:font typeface="Comic Sans MS" panose="030F0702030302020204" pitchFamily="66" charset="0"/>
      <p:regular r:id="rId13"/>
      <p:bold r:id="rId14"/>
      <p:italic r:id="rId15"/>
      <p:boldItalic r:id="rId16"/>
    </p:embeddedFont>
    <p:embeddedFont>
      <p:font typeface="Gelasio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48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383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05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192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302D2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6434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7560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 </a:t>
            </a: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Large Language Models (LLMs) &amp; ChatGPT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371759" y="4222552"/>
            <a:ext cx="7556421" cy="9809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Demystifying the concepts behind Large Language Models and </a:t>
            </a:r>
            <a:r>
              <a:rPr lang="en-US" sz="2000" dirty="0" err="1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ChatGPT</a:t>
            </a:r>
            <a:endParaRPr lang="en-US" sz="2000" dirty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Using</a:t>
            </a:r>
            <a:r>
              <a:rPr lang="en-US" sz="2000" dirty="0" smtClean="0">
                <a:solidFill>
                  <a:schemeClr val="bg1">
                    <a:lumMod val="75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Comic Sans MS" panose="030F0702030302020204" pitchFamily="66" charset="0"/>
              </a:rPr>
              <a:t>visuals, and flow diagrams.</a:t>
            </a:r>
          </a:p>
          <a:p>
            <a:pPr marL="0" indent="0">
              <a:lnSpc>
                <a:spcPts val="2850"/>
              </a:lnSpc>
              <a:buNone/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631" y="0"/>
            <a:ext cx="54864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l="8425" r="6777"/>
          <a:stretch/>
        </p:blipFill>
        <p:spPr>
          <a:xfrm>
            <a:off x="9978013" y="0"/>
            <a:ext cx="4652387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38161" y="65146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26537" y="2059803"/>
            <a:ext cx="3664863" cy="2856532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1020544" y="21763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How it Learns..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53350" y="2657535"/>
            <a:ext cx="3211235" cy="21126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Datasets</a:t>
            </a: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err="1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Tokenisation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err="1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Embeddings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Transformers</a:t>
            </a: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err="1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Backpropogation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4769093" y="2059803"/>
            <a:ext cx="3664863" cy="2882767"/>
          </a:xfrm>
          <a:prstGeom prst="roundRect">
            <a:avLst>
              <a:gd name="adj" fmla="val 2038"/>
            </a:avLst>
          </a:prstGeom>
          <a:solidFill>
            <a:srgbClr val="373433"/>
          </a:solidFill>
          <a:ln/>
        </p:spPr>
      </p:sp>
      <p:sp>
        <p:nvSpPr>
          <p:cNvPr id="8" name="Text 5"/>
          <p:cNvSpPr/>
          <p:nvPr/>
        </p:nvSpPr>
        <p:spPr>
          <a:xfrm>
            <a:off x="4953132" y="217635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Response generation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031889" y="2732327"/>
            <a:ext cx="3211235" cy="19630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smtClean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Input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smtClean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Prediction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smtClean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Context handling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smtClean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Parameter Adjustment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r>
              <a:rPr lang="en-US" sz="1750" dirty="0" smtClean="0">
                <a:solidFill>
                  <a:prstClr val="white">
                    <a:lumMod val="75000"/>
                  </a:prstClr>
                </a:solidFill>
                <a:latin typeface="Comic Sans MS" panose="030F0702030302020204" pitchFamily="66" charset="0"/>
                <a:cs typeface="Gelasio" pitchFamily="34" charset="-120"/>
              </a:rPr>
              <a:t>Convert &amp; output</a:t>
            </a: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marL="285750" lvl="0" indent="-285750">
              <a:lnSpc>
                <a:spcPts val="2850"/>
              </a:lnSpc>
              <a:buFont typeface="Wingdings" panose="05000000000000000000" pitchFamily="2" charset="2"/>
              <a:buChar char="Ø"/>
            </a:pPr>
            <a:endParaRPr lang="en-US" sz="1750" dirty="0">
              <a:solidFill>
                <a:prstClr val="white">
                  <a:lumMod val="75000"/>
                </a:prstClr>
              </a:solidFill>
              <a:latin typeface="Comic Sans MS" panose="030F0702030302020204" pitchFamily="66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93790" y="517004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7343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380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Limitations of LLMs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544" y="586038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ts val="2750"/>
              </a:lnSpc>
            </a:pPr>
            <a:r>
              <a:rPr lang="en-US" sz="2200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Future Possibilities</a:t>
            </a:r>
            <a:endParaRPr lang="en-US" sz="2200" dirty="0">
              <a:solidFill>
                <a:prstClr val="black"/>
              </a:solidFill>
            </a:endParaRPr>
          </a:p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00449" y="833236"/>
            <a:ext cx="596157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WHAT IS LLM..? 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3395423" y="1855732"/>
            <a:ext cx="6966603" cy="15966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It is an AI system that can read, understand and generate Human like text.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4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Where it recognizes the pattern and predicts the words.</a:t>
            </a:r>
            <a:endParaRPr lang="en-US" sz="2400" dirty="0">
              <a:latin typeface="Comic Sans MS" panose="030F0702030302020204" pitchFamily="66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2982831" y="41841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ts val="2750"/>
              </a:lnSpc>
            </a:pPr>
            <a:r>
              <a:rPr lang="en-US" sz="32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💡</a:t>
            </a:r>
            <a:r>
              <a:rPr lang="en-US" sz="320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Example:</a:t>
            </a:r>
            <a:endParaRPr lang="en-US" sz="3200" dirty="0">
              <a:solidFill>
                <a:prstClr val="black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5833823" y="4169665"/>
            <a:ext cx="6244709" cy="17299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Imagine a super-smart parrot that has read millions of books and can talk like a human.  </a:t>
            </a:r>
          </a:p>
          <a:p>
            <a:pPr>
              <a:lnSpc>
                <a:spcPts val="2850"/>
              </a:lnSpc>
            </a:pP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If you say, “</a:t>
            </a:r>
            <a:r>
              <a:rPr lang="en-US" sz="2000" u="sng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Tell me a joke</a:t>
            </a: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,” the parrot doesn’t have a specific joke memorized but knows the </a:t>
            </a:r>
            <a:r>
              <a:rPr lang="en-US" sz="2000" u="sng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patterns</a:t>
            </a: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of jokes and can make one up.</a:t>
            </a:r>
            <a:b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</a:br>
            <a:endParaRPr lang="en-US" sz="2000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No Memorization.</a:t>
            </a:r>
          </a:p>
          <a:p>
            <a:pPr>
              <a:lnSpc>
                <a:spcPts val="2850"/>
              </a:lnSpc>
            </a:pPr>
            <a:r>
              <a:rPr lang="en-US" sz="20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Just Recognizing the patterns!</a:t>
            </a:r>
          </a:p>
          <a:p>
            <a:pPr>
              <a:lnSpc>
                <a:spcPts val="2850"/>
              </a:lnSpc>
            </a:pPr>
            <a:endParaRPr lang="en-US" sz="2000" dirty="0">
              <a:latin typeface="Comic Sans MS" panose="030F0702030302020204" pitchFamily="66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60248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 rotWithShape="1">
          <a:blip r:embed="rId3"/>
          <a:srcRect l="-926" t="-154" r="8461" b="154"/>
          <a:stretch/>
        </p:blipFill>
        <p:spPr>
          <a:xfrm>
            <a:off x="-1879247" y="0"/>
            <a:ext cx="5072975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84476" y="51992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LLMs Learn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3601388" y="160834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3800468" y="1679826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4290420" y="16818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Datasets</a:t>
            </a:r>
            <a:endParaRPr lang="en-US" sz="2200" b="1" dirty="0"/>
          </a:p>
        </p:txBody>
      </p:sp>
      <p:sp>
        <p:nvSpPr>
          <p:cNvPr id="7" name="Text 4"/>
          <p:cNvSpPr/>
          <p:nvPr/>
        </p:nvSpPr>
        <p:spPr>
          <a:xfrm>
            <a:off x="4201830" y="2133495"/>
            <a:ext cx="315456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An LLM learns from text written by humans—books, news articles, Wikipedia, and more.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830029" y="1573119"/>
            <a:ext cx="510302" cy="594000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8008752" y="1679826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481886" y="1693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Tokenisation</a:t>
            </a:r>
            <a:endParaRPr lang="en-US" sz="2200" b="1" dirty="0"/>
          </a:p>
        </p:txBody>
      </p:sp>
      <p:sp>
        <p:nvSpPr>
          <p:cNvPr id="11" name="Text 8"/>
          <p:cNvSpPr/>
          <p:nvPr/>
        </p:nvSpPr>
        <p:spPr>
          <a:xfrm>
            <a:off x="8411409" y="2036131"/>
            <a:ext cx="5372992" cy="205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Instead of reading full sentences, AI breaks them into tokens (small pieces of words).</a:t>
            </a:r>
          </a:p>
          <a:p>
            <a:pPr>
              <a:lnSpc>
                <a:spcPts val="2850"/>
              </a:lnSpc>
            </a:pPr>
            <a:endParaRPr lang="en-US" sz="1600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💬 Sentence: “Artificial Intelligence is amazing!</a:t>
            </a:r>
          </a:p>
          <a:p>
            <a:pPr>
              <a:lnSpc>
                <a:spcPts val="2850"/>
              </a:lnSpc>
            </a:pP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Tokens: [ "Artificial", "</a:t>
            </a:r>
            <a:r>
              <a:rPr lang="en-US" sz="1400" dirty="0" err="1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Intelli</a:t>
            </a: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", "</a:t>
            </a:r>
            <a:r>
              <a:rPr lang="en-US" sz="1400" dirty="0" err="1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gence</a:t>
            </a: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", "is", "</a:t>
            </a:r>
            <a:r>
              <a:rPr lang="en-US" sz="1400" dirty="0" err="1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amaz</a:t>
            </a: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", "</a:t>
            </a:r>
            <a:r>
              <a:rPr lang="en-US" sz="1400" dirty="0" err="1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ing</a:t>
            </a:r>
            <a:r>
              <a:rPr lang="en-US" sz="1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", "!" </a:t>
            </a: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]</a:t>
            </a:r>
          </a:p>
          <a:p>
            <a:pPr>
              <a:lnSpc>
                <a:spcPts val="2850"/>
              </a:lnSpc>
            </a:pPr>
            <a:endParaRPr lang="en-US" sz="1600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3560027" y="45749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3721237" y="4660009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4224038" y="46600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Embeddings</a:t>
            </a:r>
            <a:endParaRPr lang="en-US" sz="2200" b="1" dirty="0"/>
          </a:p>
        </p:txBody>
      </p:sp>
      <p:sp>
        <p:nvSpPr>
          <p:cNvPr id="15" name="Text 12"/>
          <p:cNvSpPr/>
          <p:nvPr/>
        </p:nvSpPr>
        <p:spPr>
          <a:xfrm>
            <a:off x="4070331" y="5000290"/>
            <a:ext cx="3806922" cy="2199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Tokens are converted into numbers.</a:t>
            </a:r>
          </a:p>
          <a:p>
            <a:pPr>
              <a:lnSpc>
                <a:spcPts val="2850"/>
              </a:lnSpc>
            </a:pPr>
            <a:endParaRPr lang="en-US" sz="1600" dirty="0" smtClean="0">
              <a:solidFill>
                <a:srgbClr val="C9C2C0"/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💬 "Happy" → [1.23, 4.56, 7.89]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💬 "Joyful" → [1.24, 4.57, 7.88]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💬 "Sad" → [5.67, 2.89, 3.45]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Happy &amp; joyful are similar,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so they have closer numbers.</a:t>
            </a:r>
          </a:p>
          <a:p>
            <a:pPr>
              <a:lnSpc>
                <a:spcPts val="2850"/>
              </a:lnSpc>
            </a:pP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16" name="Shape 9"/>
          <p:cNvSpPr/>
          <p:nvPr/>
        </p:nvSpPr>
        <p:spPr>
          <a:xfrm>
            <a:off x="7769608" y="458170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  <p:txBody>
          <a:bodyPr/>
          <a:lstStyle/>
          <a:p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</a:rPr>
              <a:t>4</a:t>
            </a:r>
            <a:endParaRPr lang="en-IN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341838" y="4613719"/>
            <a:ext cx="1887055" cy="4462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ts val="2750"/>
              </a:lnSpc>
            </a:pP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Transformers</a:t>
            </a:r>
            <a:endParaRPr lang="en-US" sz="2200" b="1" dirty="0">
              <a:solidFill>
                <a:prstClr val="black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263192" y="4943857"/>
            <a:ext cx="5818241" cy="2695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Remembering Important words and word relationships.</a:t>
            </a:r>
          </a:p>
          <a:p>
            <a:pPr>
              <a:lnSpc>
                <a:spcPts val="2850"/>
              </a:lnSpc>
            </a:pPr>
            <a:endParaRPr lang="en-US" sz="1600" dirty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💬 Sentence: “I love apples, but oranges are tastier.”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💡 AI understands that “oranges” is linked to “tastier”, not “apples.”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This allows the AI to understand meaning and context rather than just memorizing words</a:t>
            </a:r>
            <a:endParaRPr lang="en-US" sz="1600" dirty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18057" y="723867"/>
            <a:ext cx="4115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00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Tokenisation.. </a:t>
            </a:r>
            <a:endParaRPr lang="en-US" sz="4000" dirty="0"/>
          </a:p>
        </p:txBody>
      </p:sp>
      <p:sp>
        <p:nvSpPr>
          <p:cNvPr id="4" name="Text 2"/>
          <p:cNvSpPr/>
          <p:nvPr/>
        </p:nvSpPr>
        <p:spPr>
          <a:xfrm>
            <a:off x="655051" y="2406318"/>
            <a:ext cx="5623054" cy="3799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🔹 </a:t>
            </a:r>
            <a:r>
              <a:rPr lang="en-US" b="1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Byte-Pair Encoding (BPE): </a:t>
            </a:r>
          </a:p>
          <a:p>
            <a:pPr>
              <a:lnSpc>
                <a:spcPts val="2850"/>
              </a:lnSpc>
            </a:pPr>
            <a:r>
              <a:rPr lang="en-US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Splitting Words Smartly.</a:t>
            </a: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doesn’t store a dictionary of all words! </a:t>
            </a: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Instead, it breaks words into common subwords to handle unknown words.</a:t>
            </a:r>
          </a:p>
          <a:p>
            <a:pPr>
              <a:lnSpc>
                <a:spcPts val="2850"/>
              </a:lnSpc>
            </a:pPr>
            <a:endParaRPr lang="en-US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endParaRPr lang="en-US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endParaRPr lang="en-US" dirty="0" smtClean="0">
              <a:solidFill>
                <a:srgbClr val="C9C2C0"/>
              </a:solidFill>
              <a:latin typeface="Comic Sans MS" panose="030F0702030302020204" pitchFamily="66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If AI has never seen the word “Unhappiness”, it breaks it into:</a:t>
            </a: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📌 "Un" + "happiness" → AI already knows "happy", so it understands this new word!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98469" y="32547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ts val="2750"/>
              </a:lnSpc>
            </a:pPr>
            <a:r>
              <a:rPr lang="en-US" sz="2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💡</a:t>
            </a:r>
            <a:r>
              <a:rPr lang="en-US" sz="220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Example:</a:t>
            </a:r>
            <a:endParaRPr lang="en-US" sz="2200" dirty="0">
              <a:solidFill>
                <a:prstClr val="black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7840152" y="1543571"/>
            <a:ext cx="6004077" cy="13760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Transformers are a type of </a:t>
            </a:r>
            <a:r>
              <a:rPr lang="en-US" b="1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model </a:t>
            </a: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that can understand long texts while remembering important words and meanings from earlier sentences.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60248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0"/>
          <p:cNvSpPr/>
          <p:nvPr/>
        </p:nvSpPr>
        <p:spPr>
          <a:xfrm>
            <a:off x="8377209" y="587510"/>
            <a:ext cx="41150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00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Transformers.. </a:t>
            </a:r>
            <a:endParaRPr lang="en-US" sz="4000" dirty="0"/>
          </a:p>
        </p:txBody>
      </p:sp>
      <p:sp>
        <p:nvSpPr>
          <p:cNvPr id="11" name="Rectangle 10"/>
          <p:cNvSpPr/>
          <p:nvPr/>
        </p:nvSpPr>
        <p:spPr>
          <a:xfrm>
            <a:off x="748720" y="4920480"/>
            <a:ext cx="1677062" cy="4514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ts val="2750"/>
              </a:lnSpc>
            </a:pPr>
            <a:r>
              <a:rPr lang="en-US" sz="24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💡</a:t>
            </a:r>
            <a:r>
              <a:rPr lang="en-US" sz="220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Example</a:t>
            </a:r>
            <a:r>
              <a:rPr lang="en-US" sz="220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:</a:t>
            </a:r>
            <a:endParaRPr lang="en-US" sz="220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94433" y="3583379"/>
            <a:ext cx="7566125" cy="4183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📌 Sentence: "The </a:t>
            </a:r>
            <a:r>
              <a:rPr lang="en-US" b="1" u="sng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cat</a:t>
            </a: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sat on the mat because </a:t>
            </a:r>
            <a:r>
              <a:rPr lang="en-US" b="1" u="sng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it</a:t>
            </a: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was tired.“</a:t>
            </a:r>
          </a:p>
          <a:p>
            <a:pPr>
              <a:lnSpc>
                <a:spcPts val="2850"/>
              </a:lnSpc>
            </a:pPr>
            <a:endParaRPr lang="en-US" dirty="0">
              <a:solidFill>
                <a:srgbClr val="C9C2C0"/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 lvl="1"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Old Models: “it” refers to what?    (word by word)</a:t>
            </a:r>
          </a:p>
          <a:p>
            <a:pPr lvl="1"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New Models : “it” refers to cat!     (Imp words)</a:t>
            </a:r>
          </a:p>
          <a:p>
            <a:pPr lvl="1">
              <a:lnSpc>
                <a:spcPts val="2850"/>
              </a:lnSpc>
            </a:pPr>
            <a:endParaRPr lang="en-US" dirty="0" smtClean="0">
              <a:solidFill>
                <a:srgbClr val="C9C2C0"/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New models can remember the context bcoz they use </a:t>
            </a:r>
            <a:r>
              <a:rPr lang="en-US" b="1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transformers.</a:t>
            </a: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And Transformers has a technique called </a:t>
            </a:r>
            <a:r>
              <a:rPr lang="en-US" b="1" u="sng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Self Attention</a:t>
            </a:r>
          </a:p>
          <a:p>
            <a:pPr>
              <a:lnSpc>
                <a:spcPts val="2850"/>
              </a:lnSpc>
            </a:pPr>
            <a:endParaRPr lang="en-US" b="1" u="sng" dirty="0">
              <a:solidFill>
                <a:srgbClr val="C9C2C0"/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 Self-Attention is like highlighting the most important words in a sentence while reading.</a:t>
            </a:r>
            <a:endParaRPr lang="en-US" dirty="0">
              <a:solidFill>
                <a:srgbClr val="C9C2C0"/>
              </a:solidFill>
              <a:latin typeface="Comic Sans MS" panose="030F0702030302020204" pitchFamily="66" charset="0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endParaRPr lang="en-US" dirty="0">
              <a:latin typeface="Comic Sans MS" panose="030F0702030302020204" pitchFamily="66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6367826" y="547627"/>
            <a:ext cx="16042" cy="7218948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347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8054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Parameters &amp; Learning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857256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Parameters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533418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LLMs have billions of parameters.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335435" y="3161943"/>
            <a:ext cx="1218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9937790" y="3042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53341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Weights are adjusted during training.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543092" y="3550444"/>
            <a:ext cx="1583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9937790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Backpropagation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598598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Backpropagation is used for learning.</a:t>
            </a:r>
            <a:endParaRPr lang="en-US" sz="17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8155543" y="5776317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857256" y="5495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Learning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93790" y="5985986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LLMs learn from its errors.</a:t>
            </a:r>
            <a:endParaRPr lang="en-US" sz="17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5927765" y="5387816"/>
            <a:ext cx="16013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685" y="0"/>
            <a:ext cx="41148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878619" y="21779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How ChatGPT generate responses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384206" y="974507"/>
            <a:ext cx="510302" cy="624119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5" name="Text 2"/>
          <p:cNvSpPr/>
          <p:nvPr/>
        </p:nvSpPr>
        <p:spPr>
          <a:xfrm>
            <a:off x="490311" y="1129106"/>
            <a:ext cx="2686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036503" y="1137173"/>
            <a:ext cx="14664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Prediction</a:t>
            </a:r>
            <a:endParaRPr lang="en-US" sz="2200" b="1" dirty="0"/>
          </a:p>
        </p:txBody>
      </p:sp>
      <p:sp>
        <p:nvSpPr>
          <p:cNvPr id="7" name="Text 4"/>
          <p:cNvSpPr/>
          <p:nvPr/>
        </p:nvSpPr>
        <p:spPr>
          <a:xfrm>
            <a:off x="946534" y="1474191"/>
            <a:ext cx="5174948" cy="3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ChatGPT does not search for answers—instead, it predicts the most likely next word!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💬 Example: "The sky is........“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🔹 AI considers:</a:t>
            </a:r>
          </a:p>
          <a:p>
            <a:pPr lvl="2"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"blue" (90% likely) ✅</a:t>
            </a:r>
          </a:p>
          <a:p>
            <a:pPr lvl="2"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"cloudy" (5%)</a:t>
            </a:r>
          </a:p>
          <a:p>
            <a:pPr lvl="2"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"dark" (3%)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Since "blue" is the most likely, it chooses that and moves on to predict the next word!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6173508" y="1086429"/>
            <a:ext cx="510302" cy="594000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9" name="Text 6"/>
          <p:cNvSpPr/>
          <p:nvPr/>
        </p:nvSpPr>
        <p:spPr>
          <a:xfrm>
            <a:off x="6333647" y="1258345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843949" y="1206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Handling Context</a:t>
            </a:r>
            <a:endParaRPr lang="en-US" sz="2200" b="1" dirty="0"/>
          </a:p>
        </p:txBody>
      </p:sp>
      <p:sp>
        <p:nvSpPr>
          <p:cNvPr id="11" name="Text 8"/>
          <p:cNvSpPr/>
          <p:nvPr/>
        </p:nvSpPr>
        <p:spPr>
          <a:xfrm>
            <a:off x="6735836" y="1558314"/>
            <a:ext cx="5871451" cy="205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ChatGPT remembers recent messages within a context window but forgets old messages.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🔹 Example: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👤 "Who discovered gravity?  Isaac Newton.“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👤 "When did he live?  He lived from 1643 to 1727.“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ChatGPT remembers "Isaac Newton" was the topic but forgets this if the chat is too long.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526201" y="51824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3" name="Text 10"/>
          <p:cNvSpPr/>
          <p:nvPr/>
        </p:nvSpPr>
        <p:spPr>
          <a:xfrm>
            <a:off x="706746" y="5267433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163822" y="535438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ts val="2750"/>
              </a:lnSpc>
            </a:pP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Parameter adjustment</a:t>
            </a:r>
            <a:endParaRPr lang="en-US" sz="2200" b="1" dirty="0">
              <a:solidFill>
                <a:prstClr val="black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514810" y="5690455"/>
            <a:ext cx="9367794" cy="15799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Parameters are like settings on a camera that adjust how the AI processes text.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 camera has settings like </a:t>
            </a:r>
            <a:r>
              <a:rPr lang="en-US" sz="1600" b="1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brightness, contrast, and focus</a:t>
            </a: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,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changing these settings changes how the picture looks.</a:t>
            </a:r>
          </a:p>
          <a:p>
            <a:pPr>
              <a:lnSpc>
                <a:spcPts val="28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Similarly, ChatGPT has billions of parameters that fine-tune its responses.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8397499" y="5172484"/>
            <a:ext cx="3370926" cy="228445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Rectangle 23"/>
          <p:cNvSpPr/>
          <p:nvPr/>
        </p:nvSpPr>
        <p:spPr>
          <a:xfrm>
            <a:off x="9501929" y="4714109"/>
            <a:ext cx="1152880" cy="4514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ts val="2750"/>
              </a:lnSpc>
            </a:pPr>
            <a:r>
              <a:rPr lang="en-US" sz="3600" b="1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Fact</a:t>
            </a:r>
            <a:r>
              <a:rPr lang="en-US" sz="2200" b="1" dirty="0" smtClean="0">
                <a:solidFill>
                  <a:srgbClr val="C9C2C0"/>
                </a:solidFill>
                <a:latin typeface="Gelasio" pitchFamily="34" charset="0"/>
                <a:cs typeface="Gelasio" pitchFamily="34" charset="-120"/>
              </a:rPr>
              <a:t>:</a:t>
            </a:r>
            <a:endParaRPr lang="en-US" sz="2200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62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44372" y="471845"/>
            <a:ext cx="12173778" cy="6401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 smtClean="0">
                <a:solidFill>
                  <a:srgbClr val="D8B6A4"/>
                </a:solidFill>
                <a:latin typeface="Gelasio" pitchFamily="34" charset="0"/>
                <a:cs typeface="Gelasio" pitchFamily="34" charset="-120"/>
              </a:rPr>
              <a:t>What happens when you ask a question to ChatGPT?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7303770" y="1556980"/>
            <a:ext cx="22860" cy="6129218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4" name="Shape 2"/>
          <p:cNvSpPr/>
          <p:nvPr/>
        </p:nvSpPr>
        <p:spPr>
          <a:xfrm>
            <a:off x="6423660" y="1990368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5" name="Shape 3"/>
          <p:cNvSpPr/>
          <p:nvPr/>
        </p:nvSpPr>
        <p:spPr>
          <a:xfrm>
            <a:off x="7092791" y="1779389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6" name="Text 4"/>
          <p:cNvSpPr/>
          <p:nvPr/>
        </p:nvSpPr>
        <p:spPr>
          <a:xfrm>
            <a:off x="7251502" y="1853446"/>
            <a:ext cx="127397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3756422" y="1754624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1764632" y="2182177"/>
            <a:ext cx="4463170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Suppose you typed, “What is AI”.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514749" y="2978825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10" name="Shape 8"/>
          <p:cNvSpPr/>
          <p:nvPr/>
        </p:nvSpPr>
        <p:spPr>
          <a:xfrm>
            <a:off x="7092791" y="2767846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1" name="Text 9"/>
          <p:cNvSpPr/>
          <p:nvPr/>
        </p:nvSpPr>
        <p:spPr>
          <a:xfrm>
            <a:off x="7232333" y="2841903"/>
            <a:ext cx="165616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8402598" y="2743081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Tokenization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9396373" y="3055883"/>
            <a:ext cx="2955210" cy="434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Converts into [ "What", "is", "AI", "?" ]</a:t>
            </a:r>
            <a:endParaRPr lang="en-US" sz="1600" dirty="0">
              <a:latin typeface="Comic Sans MS" panose="030F0702030302020204" pitchFamily="66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6423660" y="3868460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15" name="Shape 13"/>
          <p:cNvSpPr/>
          <p:nvPr/>
        </p:nvSpPr>
        <p:spPr>
          <a:xfrm>
            <a:off x="7092791" y="3657481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16" name="Text 14"/>
          <p:cNvSpPr/>
          <p:nvPr/>
        </p:nvSpPr>
        <p:spPr>
          <a:xfrm>
            <a:off x="7233404" y="3731538"/>
            <a:ext cx="163592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3756422" y="3632716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400"/>
              </a:lnSpc>
            </a:pPr>
            <a:r>
              <a:rPr lang="en-US" sz="19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Embeddings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2614862" y="3969067"/>
            <a:ext cx="3612939" cy="4075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Transforms words into numbers</a:t>
            </a:r>
            <a:endParaRPr lang="en-US" sz="1600" dirty="0">
              <a:solidFill>
                <a:prstClr val="black"/>
              </a:solidFill>
              <a:latin typeface="Comic Sans MS" panose="030F0702030302020204" pitchFamily="66" charset="0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514749" y="4758214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20" name="Shape 18"/>
          <p:cNvSpPr/>
          <p:nvPr/>
        </p:nvSpPr>
        <p:spPr>
          <a:xfrm>
            <a:off x="7092791" y="4547235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21" name="Text 19"/>
          <p:cNvSpPr/>
          <p:nvPr/>
        </p:nvSpPr>
        <p:spPr>
          <a:xfrm>
            <a:off x="7231380" y="4621292"/>
            <a:ext cx="167521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8402598" y="4522470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Self Attention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7860744" y="4847266"/>
            <a:ext cx="3166189" cy="4349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Finds important words</a:t>
            </a:r>
            <a:endParaRPr lang="en-US" sz="1600" dirty="0">
              <a:solidFill>
                <a:prstClr val="black"/>
              </a:solidFill>
              <a:latin typeface="Comic Sans MS" panose="030F0702030302020204" pitchFamily="66" charset="0"/>
            </a:endParaRPr>
          </a:p>
        </p:txBody>
      </p:sp>
      <p:sp>
        <p:nvSpPr>
          <p:cNvPr id="24" name="Shape 22"/>
          <p:cNvSpPr/>
          <p:nvPr/>
        </p:nvSpPr>
        <p:spPr>
          <a:xfrm>
            <a:off x="6423660" y="5647968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25" name="Shape 23"/>
          <p:cNvSpPr/>
          <p:nvPr/>
        </p:nvSpPr>
        <p:spPr>
          <a:xfrm>
            <a:off x="7092791" y="5436989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26" name="Text 24"/>
          <p:cNvSpPr/>
          <p:nvPr/>
        </p:nvSpPr>
        <p:spPr>
          <a:xfrm>
            <a:off x="7236857" y="5511046"/>
            <a:ext cx="156686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5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3756422" y="5412224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>
              <a:lnSpc>
                <a:spcPts val="2400"/>
              </a:lnSpc>
            </a:pPr>
            <a:r>
              <a:rPr lang="en-US" sz="19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Predict Next Words</a:t>
            </a:r>
            <a:endParaRPr lang="en-US" sz="1900" dirty="0"/>
          </a:p>
        </p:txBody>
      </p:sp>
      <p:sp>
        <p:nvSpPr>
          <p:cNvPr id="28" name="Text 26"/>
          <p:cNvSpPr/>
          <p:nvPr/>
        </p:nvSpPr>
        <p:spPr>
          <a:xfrm>
            <a:off x="691991" y="5839778"/>
            <a:ext cx="5535811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calculates probabilities and generates the response,</a:t>
            </a:r>
          </a:p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cs typeface="Gelasio" pitchFamily="34" charset="-120"/>
              </a:rPr>
              <a:t>Based on weights</a:t>
            </a:r>
            <a:endParaRPr lang="en-US" sz="1600" dirty="0">
              <a:solidFill>
                <a:prstClr val="black"/>
              </a:solidFill>
              <a:latin typeface="Comic Sans MS" panose="030F0702030302020204" pitchFamily="66" charset="0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7514749" y="6537722"/>
            <a:ext cx="691991" cy="22860"/>
          </a:xfrm>
          <a:prstGeom prst="roundRect">
            <a:avLst>
              <a:gd name="adj" fmla="val 129737"/>
            </a:avLst>
          </a:prstGeom>
          <a:solidFill>
            <a:srgbClr val="504D4C"/>
          </a:solidFill>
          <a:ln/>
        </p:spPr>
      </p:sp>
      <p:sp>
        <p:nvSpPr>
          <p:cNvPr id="30" name="Shape 28"/>
          <p:cNvSpPr/>
          <p:nvPr/>
        </p:nvSpPr>
        <p:spPr>
          <a:xfrm>
            <a:off x="7092791" y="6326743"/>
            <a:ext cx="444818" cy="444818"/>
          </a:xfrm>
          <a:prstGeom prst="roundRect">
            <a:avLst>
              <a:gd name="adj" fmla="val 6667"/>
            </a:avLst>
          </a:prstGeom>
          <a:solidFill>
            <a:srgbClr val="373433"/>
          </a:solidFill>
          <a:ln/>
        </p:spPr>
      </p:sp>
      <p:sp>
        <p:nvSpPr>
          <p:cNvPr id="31" name="Text 29"/>
          <p:cNvSpPr/>
          <p:nvPr/>
        </p:nvSpPr>
        <p:spPr>
          <a:xfrm>
            <a:off x="7231261" y="6400800"/>
            <a:ext cx="167878" cy="2965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6</a:t>
            </a:r>
            <a:endParaRPr lang="en-US" sz="2300" dirty="0"/>
          </a:p>
        </p:txBody>
      </p:sp>
      <p:sp>
        <p:nvSpPr>
          <p:cNvPr id="32" name="Text 30"/>
          <p:cNvSpPr/>
          <p:nvPr/>
        </p:nvSpPr>
        <p:spPr>
          <a:xfrm>
            <a:off x="8402598" y="6301978"/>
            <a:ext cx="2471380" cy="308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sz="190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Final Output</a:t>
            </a:r>
            <a:endParaRPr lang="en-US" sz="1900" dirty="0"/>
          </a:p>
        </p:txBody>
      </p:sp>
      <p:sp>
        <p:nvSpPr>
          <p:cNvPr id="33" name="Text 31"/>
          <p:cNvSpPr/>
          <p:nvPr/>
        </p:nvSpPr>
        <p:spPr>
          <a:xfrm>
            <a:off x="8957073" y="6677018"/>
            <a:ext cx="3547348" cy="4349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"AI stands for Artificial Intelligence,</a:t>
            </a:r>
          </a:p>
          <a:p>
            <a:pPr lvl="0" algn="r">
              <a:lnSpc>
                <a:spcPts val="2450"/>
              </a:lnSpc>
            </a:pPr>
            <a:r>
              <a:rPr lang="en-US" sz="160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which is a technology..."</a:t>
            </a:r>
            <a:endParaRPr lang="en-US" sz="1600" dirty="0">
              <a:solidFill>
                <a:prstClr val="black"/>
              </a:solidFill>
              <a:latin typeface="Comic Sans MS" panose="030F0702030302020204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2"/>
          <p:cNvSpPr/>
          <p:nvPr/>
        </p:nvSpPr>
        <p:spPr>
          <a:xfrm>
            <a:off x="1323476" y="1787825"/>
            <a:ext cx="11387688" cy="5678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AutoNum type="arabicPeriod"/>
            </a:pP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Bias </a:t>
            </a: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 </a:t>
            </a: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Responses:</a:t>
            </a:r>
          </a:p>
          <a:p>
            <a:pPr>
              <a:lnSpc>
                <a:spcPts val="2850"/>
              </a:lnSpc>
            </a:pPr>
            <a:r>
              <a:rPr lang="en-US" sz="175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learns from human data, so it inherits human biases from books and the internet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.</a:t>
            </a:r>
          </a:p>
          <a:p>
            <a:pPr>
              <a:lnSpc>
                <a:spcPts val="2850"/>
              </a:lnSpc>
            </a:pP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	🔹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Example: If AI is trained more on Western history, it might not know much about smaller cultures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.</a:t>
            </a:r>
          </a:p>
          <a:p>
            <a:pPr>
              <a:lnSpc>
                <a:spcPts val="2850"/>
              </a:lnSpc>
            </a:pPr>
            <a:endParaRPr lang="en-US" sz="1750" dirty="0" smtClean="0">
              <a:solidFill>
                <a:srgbClr val="C9C2C0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</a:t>
            </a: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Hallucinations </a:t>
            </a: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(Making Up Facts</a:t>
            </a: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):</a:t>
            </a:r>
          </a:p>
          <a:p>
            <a:pPr>
              <a:lnSpc>
                <a:spcPts val="2850"/>
              </a:lnSpc>
            </a:pPr>
            <a:r>
              <a:rPr lang="en-US" sz="1750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sometimes guesses answers incorrectly rather than saying “I don’t know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.”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🔹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Example: If asked, “Who won the 2025 World Cup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?”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</a:t>
            </a:r>
            <a:r>
              <a:rPr lang="en-US" sz="1750" dirty="0" err="1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ChatGPT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 might make up a name since its training data stops at 2024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.</a:t>
            </a:r>
          </a:p>
          <a:p>
            <a:pPr>
              <a:lnSpc>
                <a:spcPts val="2850"/>
              </a:lnSpc>
            </a:pPr>
            <a:endParaRPr lang="en-US" sz="1750" dirty="0" smtClean="0">
              <a:solidFill>
                <a:srgbClr val="C9C2C0"/>
              </a:solidFill>
              <a:latin typeface="Gelasio" pitchFamily="34" charset="0"/>
              <a:ea typeface="Gelasio" pitchFamily="34" charset="-122"/>
              <a:cs typeface="Gelasio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. </a:t>
            </a: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 No </a:t>
            </a:r>
            <a:r>
              <a:rPr lang="en-US" sz="1750" b="1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True </a:t>
            </a:r>
            <a:r>
              <a:rPr lang="en-US" sz="1750" b="1" dirty="0" smtClean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Understanding:</a:t>
            </a:r>
          </a:p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C9C2C0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	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AI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predicts words but doesn’t think like humans</a:t>
            </a: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.</a:t>
            </a:r>
          </a:p>
          <a:p>
            <a:pPr>
              <a:lnSpc>
                <a:spcPts val="2850"/>
              </a:lnSpc>
            </a:pPr>
            <a:r>
              <a:rPr lang="en-US" sz="1750" dirty="0" smtClean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	🔹 </a:t>
            </a:r>
            <a:r>
              <a:rPr lang="en-US" sz="1750" dirty="0">
                <a:solidFill>
                  <a:srgbClr val="C9C2C0"/>
                </a:solidFill>
                <a:latin typeface="Comic Sans MS" panose="030F0702030302020204" pitchFamily="66" charset="0"/>
                <a:ea typeface="Gelasio" pitchFamily="34" charset="-122"/>
                <a:cs typeface="Gelasio" pitchFamily="34" charset="-120"/>
              </a:rPr>
              <a:t>Example: If you ask, “What does sadness feel like?” AI can describe it but doesn’t actually feel emotions.</a:t>
            </a:r>
            <a:endParaRPr lang="en-US" sz="1750" dirty="0">
              <a:latin typeface="Comic Sans MS" panose="030F0702030302020204" pitchFamily="66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46101" y="492369"/>
            <a:ext cx="7516167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ts val="5550"/>
              </a:lnSpc>
            </a:pP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 </a:t>
            </a:r>
            <a:r>
              <a:rPr lang="en-US" sz="445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and limitations</a:t>
            </a:r>
            <a:endParaRPr lang="en-US" sz="4450" dirty="0">
              <a:solidFill>
                <a:prstClr val="black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576512" y="86480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 smtClean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Present &amp; </a:t>
            </a:r>
            <a:r>
              <a:rPr lang="en-US" sz="4450" dirty="0">
                <a:solidFill>
                  <a:srgbClr val="D8B6A4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Future of LLMs</a:t>
            </a:r>
            <a:endParaRPr lang="en-US" sz="4450" dirty="0"/>
          </a:p>
        </p:txBody>
      </p:sp>
      <p:sp>
        <p:nvSpPr>
          <p:cNvPr id="12" name="Text 9"/>
          <p:cNvSpPr/>
          <p:nvPr/>
        </p:nvSpPr>
        <p:spPr>
          <a:xfrm>
            <a:off x="6576512" y="2210639"/>
            <a:ext cx="6737554" cy="4813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Real-World Applications</a:t>
            </a:r>
          </a:p>
          <a:p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Customer Support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AI </a:t>
            </a:r>
            <a:r>
              <a:rPr lang="en-IN" sz="1600" dirty="0" err="1">
                <a:solidFill>
                  <a:schemeClr val="bg1">
                    <a:lumMod val="85000"/>
                  </a:schemeClr>
                </a:solidFill>
              </a:rPr>
              <a:t>chatbots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for FAQs, complaints, troubleshooting.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Education &amp; Tutoring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AI explains concepts, assists with learning.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Content Creation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Automates writing, social media, marketing.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Programming Assistance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Debugging, code suggestions (GitHub </a:t>
            </a:r>
            <a:r>
              <a:rPr lang="en-IN" sz="1600" dirty="0" err="1">
                <a:solidFill>
                  <a:schemeClr val="bg1">
                    <a:lumMod val="85000"/>
                  </a:schemeClr>
                </a:solidFill>
              </a:rPr>
              <a:t>Copilot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).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 smtClean="0">
                <a:solidFill>
                  <a:schemeClr val="bg1">
                    <a:lumMod val="85000"/>
                  </a:schemeClr>
                </a:solidFill>
              </a:rPr>
              <a:t>Healthcare </a:t>
            </a:r>
            <a:r>
              <a:rPr lang="en-IN" sz="1600" dirty="0" smtClean="0">
                <a:solidFill>
                  <a:schemeClr val="bg1">
                    <a:lumMod val="85000"/>
                  </a:schemeClr>
                </a:solidFill>
              </a:rPr>
              <a:t>– 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AI in diagnostics, reports, research</a:t>
            </a:r>
            <a:r>
              <a:rPr lang="en-IN" sz="1600" dirty="0" smtClean="0">
                <a:solidFill>
                  <a:schemeClr val="bg1">
                    <a:lumMod val="85000"/>
                  </a:schemeClr>
                </a:solidFill>
              </a:rPr>
              <a:t>. (Domain specific)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Legal &amp; Documentation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Drafting contracts, legal analysis.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Search &amp; Information Retrieval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Smarter AI-powered search.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Personal Assistants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AI for reminders, emails, scheduling.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✅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Creative Fields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AI-generated art, music, storytelling</a:t>
            </a:r>
            <a:r>
              <a:rPr lang="en-IN" sz="1600" dirty="0" smtClean="0">
                <a:solidFill>
                  <a:schemeClr val="bg1">
                    <a:lumMod val="85000"/>
                  </a:schemeClr>
                </a:solidFill>
              </a:rPr>
              <a:t>. </a:t>
            </a:r>
          </a:p>
          <a:p>
            <a:endParaRPr lang="en-IN" sz="16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IN" sz="16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IN" b="1" dirty="0">
                <a:solidFill>
                  <a:schemeClr val="bg1">
                    <a:lumMod val="85000"/>
                  </a:schemeClr>
                </a:solidFill>
              </a:rPr>
              <a:t>Future Possibilities</a:t>
            </a:r>
          </a:p>
          <a:p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🚀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More Personalized AI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Adapts to user preferences.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🧠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Smarter &amp; More Context-Aware AI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Better understanding of tone/emotion</a:t>
            </a:r>
            <a:r>
              <a:rPr lang="en-IN" sz="1600" dirty="0" smtClean="0">
                <a:solidFill>
                  <a:schemeClr val="bg1">
                    <a:lumMod val="85000"/>
                  </a:schemeClr>
                </a:solidFill>
              </a:rPr>
              <a:t>.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/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🔍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More Accurate &amp; Reliable AI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Less bias, better fact-checking.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🤖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AI in Robotics &amp; Automation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AI-powered robots in daily tasks.</a:t>
            </a:r>
            <a:br>
              <a:rPr lang="en-IN" sz="1600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🌎 </a:t>
            </a:r>
            <a:r>
              <a:rPr lang="en-IN" sz="1600" b="1" dirty="0">
                <a:solidFill>
                  <a:schemeClr val="bg1">
                    <a:lumMod val="85000"/>
                  </a:schemeClr>
                </a:solidFill>
              </a:rPr>
              <a:t>AI for Social Good</a:t>
            </a:r>
            <a:r>
              <a:rPr lang="en-IN" sz="1600" dirty="0">
                <a:solidFill>
                  <a:schemeClr val="bg1">
                    <a:lumMod val="85000"/>
                  </a:schemeClr>
                </a:solidFill>
              </a:rPr>
              <a:t> – Disaster prediction, environmental protection.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</TotalTime>
  <Words>1152</Words>
  <Application>Microsoft Office PowerPoint</Application>
  <PresentationFormat>Custom</PresentationFormat>
  <Paragraphs>165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Comic Sans MS</vt:lpstr>
      <vt:lpstr>Arial</vt:lpstr>
      <vt:lpstr>Wingdings</vt:lpstr>
      <vt:lpstr>Gelasio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User</cp:lastModifiedBy>
  <cp:revision>39</cp:revision>
  <dcterms:created xsi:type="dcterms:W3CDTF">2025-02-19T05:09:18Z</dcterms:created>
  <dcterms:modified xsi:type="dcterms:W3CDTF">2025-02-21T06:45:02Z</dcterms:modified>
</cp:coreProperties>
</file>